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8" r:id="rId6"/>
    <p:sldId id="257" r:id="rId7"/>
    <p:sldId id="259" r:id="rId8"/>
    <p:sldId id="260" r:id="rId9"/>
    <p:sldId id="264" r:id="rId10"/>
    <p:sldId id="261" r:id="rId11"/>
    <p:sldId id="266" r:id="rId12"/>
    <p:sldId id="262" r:id="rId13"/>
    <p:sldId id="265" r:id="rId14"/>
    <p:sldId id="267" r:id="rId15"/>
    <p:sldId id="268" r:id="rId16"/>
    <p:sldId id="274" r:id="rId17"/>
  </p:sldIdLst>
  <p:sldSz cx="9144000" cy="6858000" type="screen4x3"/>
  <p:notesSz cx="68580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05" autoAdjust="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43A4AD-6776-4FA1-B1E2-FC2C399C8A27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5790"/>
            <a:ext cx="54864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B3517C-C388-4EBE-96B5-5B1149E7B12C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722B8-5485-45BA-9E33-C45E74AA182C}" type="slidenum">
              <a:rPr lang="en-CA"/>
              <a:pPr/>
              <a:t>1</a:t>
            </a:fld>
            <a:endParaRPr lang="en-CA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84D254-9444-4545-87D0-9C06F86B0501}" type="slidenum">
              <a:rPr lang="en-CA"/>
              <a:pPr/>
              <a:t>10</a:t>
            </a:fld>
            <a:endParaRPr lang="en-CA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B106A6-303A-47AC-B0B5-CB195003DF70}" type="slidenum">
              <a:rPr lang="en-CA"/>
              <a:pPr/>
              <a:t>11</a:t>
            </a:fld>
            <a:endParaRPr lang="en-CA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2F5DDD-0B03-4EE7-843E-0BAC670FB7AC}" type="slidenum">
              <a:rPr lang="en-CA"/>
              <a:pPr/>
              <a:t>12</a:t>
            </a:fld>
            <a:endParaRPr lang="en-CA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EB1154-D9DB-4767-ADEC-8689BC6CF5AA}" type="slidenum">
              <a:rPr lang="en-CA"/>
              <a:pPr/>
              <a:t>2</a:t>
            </a:fld>
            <a:endParaRPr lang="en-CA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4C7D7-3226-4CD5-9262-5586E5B21905}" type="slidenum">
              <a:rPr lang="en-CA"/>
              <a:pPr/>
              <a:t>3</a:t>
            </a:fld>
            <a:endParaRPr lang="en-CA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80B7D-2FD4-4691-9379-3EC9B12E4C09}" type="slidenum">
              <a:rPr lang="en-CA"/>
              <a:pPr/>
              <a:t>4</a:t>
            </a:fld>
            <a:endParaRPr lang="en-CA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4D5D6-D081-44BD-857C-B6B926FADD84}" type="slidenum">
              <a:rPr lang="en-CA"/>
              <a:pPr/>
              <a:t>5</a:t>
            </a:fld>
            <a:endParaRPr lang="en-CA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0079F-F2AB-4289-90AD-13F02EC74FF6}" type="slidenum">
              <a:rPr lang="en-CA"/>
              <a:pPr/>
              <a:t>6</a:t>
            </a:fld>
            <a:endParaRPr lang="en-CA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39B56-8098-404C-8F8C-ED2F17736E35}" type="slidenum">
              <a:rPr lang="en-CA"/>
              <a:pPr/>
              <a:t>7</a:t>
            </a:fld>
            <a:endParaRPr lang="en-CA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6E792-6B81-4BCA-A97D-3512EC0F1431}" type="slidenum">
              <a:rPr lang="en-CA"/>
              <a:pPr/>
              <a:t>8</a:t>
            </a:fld>
            <a:endParaRPr lang="en-CA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274B0F-C090-4F54-9273-17BC5EB816E3}" type="slidenum">
              <a:rPr lang="en-CA"/>
              <a:pPr/>
              <a:t>9</a:t>
            </a:fld>
            <a:endParaRPr lang="en-CA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F69E746-5E61-438A-92A2-A972F9B75B7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73BA-F428-4D92-AF71-C39503DCD24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8EB9-9DF6-485A-AC73-0FDE29C9C9A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6D98-A912-4BE6-A161-C1DDE5025E9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3E1C-3753-4BB4-8123-7FF71C9AF99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75187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75187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3A8EE-28D0-4413-904B-5528CC61EFB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59AE6A-D55C-4C7A-87FE-79DF10AB3A83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E2B2D86-9FAE-4F04-91EF-E27539669F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A11B9-43FF-4699-9D1D-5F4AFEAF082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D908-9D2E-4C1B-84CB-A56FCF08E9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77FDF-982C-4B84-BDEE-86A475762F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F9D7662-840B-4E1F-8567-7AA882203F9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/>
              <a:t>Chapter 7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9600" dirty="0"/>
              <a:t>Posting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7.1 Homework</a:t>
            </a:r>
            <a:endParaRPr lang="en-CA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dirty="0"/>
              <a:t>Page 219 (</a:t>
            </a:r>
            <a:r>
              <a:rPr lang="en-CA" dirty="0" err="1"/>
              <a:t>wb</a:t>
            </a:r>
            <a:r>
              <a:rPr lang="en-CA" dirty="0"/>
              <a:t> 115-120)</a:t>
            </a:r>
          </a:p>
          <a:p>
            <a:pPr lvl="1">
              <a:lnSpc>
                <a:spcPct val="90000"/>
              </a:lnSpc>
            </a:pPr>
            <a:r>
              <a:rPr lang="en-CA" dirty="0"/>
              <a:t>Questions </a:t>
            </a:r>
            <a:r>
              <a:rPr lang="en-CA" dirty="0" smtClean="0"/>
              <a:t>1-16</a:t>
            </a:r>
            <a:endParaRPr lang="en-CA" dirty="0"/>
          </a:p>
          <a:p>
            <a:pPr lvl="1">
              <a:lnSpc>
                <a:spcPct val="90000"/>
              </a:lnSpc>
            </a:pPr>
            <a:r>
              <a:rPr lang="en-CA" b="1" dirty="0"/>
              <a:t>Exercises </a:t>
            </a:r>
            <a:r>
              <a:rPr lang="en-CA" b="1" dirty="0" smtClean="0"/>
              <a:t>1-3 </a:t>
            </a:r>
            <a:endParaRPr lang="en-CA" b="1" dirty="0"/>
          </a:p>
          <a:p>
            <a:pPr lvl="2">
              <a:lnSpc>
                <a:spcPct val="90000"/>
              </a:lnSpc>
            </a:pPr>
            <a:r>
              <a:rPr lang="en-CA" dirty="0"/>
              <a:t>Exercise 1 calculating account balances</a:t>
            </a:r>
          </a:p>
          <a:p>
            <a:pPr lvl="4">
              <a:lnSpc>
                <a:spcPct val="90000"/>
              </a:lnSpc>
            </a:pPr>
            <a:r>
              <a:rPr lang="en-CA" dirty="0"/>
              <a:t>Remember </a:t>
            </a:r>
            <a:r>
              <a:rPr lang="en-CA" dirty="0" smtClean="0"/>
              <a:t>DR/CR </a:t>
            </a:r>
            <a:r>
              <a:rPr lang="en-CA" dirty="0"/>
              <a:t>is for </a:t>
            </a:r>
            <a:r>
              <a:rPr lang="en-CA" b="1" dirty="0"/>
              <a:t>account balance</a:t>
            </a:r>
          </a:p>
          <a:p>
            <a:pPr lvl="2">
              <a:lnSpc>
                <a:spcPct val="90000"/>
              </a:lnSpc>
            </a:pPr>
            <a:r>
              <a:rPr lang="en-CA" dirty="0"/>
              <a:t>Exercise 2 </a:t>
            </a:r>
            <a:r>
              <a:rPr lang="en-CA" dirty="0" smtClean="0"/>
              <a:t>posting </a:t>
            </a:r>
            <a:r>
              <a:rPr lang="en-CA" sz="2400" dirty="0" smtClean="0"/>
              <a:t>(in the workbook only)</a:t>
            </a:r>
            <a:endParaRPr lang="en-CA" dirty="0"/>
          </a:p>
          <a:p>
            <a:pPr lvl="4">
              <a:lnSpc>
                <a:spcPct val="90000"/>
              </a:lnSpc>
            </a:pPr>
            <a:r>
              <a:rPr lang="en-CA" dirty="0"/>
              <a:t>Follow the </a:t>
            </a:r>
            <a:r>
              <a:rPr lang="en-CA" b="1" dirty="0" smtClean="0"/>
              <a:t>6 Steps</a:t>
            </a:r>
            <a:endParaRPr lang="en-CA" b="1" dirty="0"/>
          </a:p>
          <a:p>
            <a:pPr lvl="2">
              <a:lnSpc>
                <a:spcPct val="90000"/>
              </a:lnSpc>
            </a:pPr>
            <a:r>
              <a:rPr lang="en-CA" dirty="0"/>
              <a:t>Exercise 3 forwarding balance to next </a:t>
            </a:r>
            <a:r>
              <a:rPr lang="en-CA" dirty="0" smtClean="0"/>
              <a:t>page </a:t>
            </a:r>
            <a:r>
              <a:rPr lang="en-CA" sz="2400" dirty="0" smtClean="0"/>
              <a:t>(in the workbook only)</a:t>
            </a:r>
            <a:endParaRPr lang="en-CA" dirty="0"/>
          </a:p>
          <a:p>
            <a:pPr lvl="4">
              <a:lnSpc>
                <a:spcPct val="90000"/>
              </a:lnSpc>
            </a:pPr>
            <a:r>
              <a:rPr lang="en-CA" dirty="0"/>
              <a:t>see text pg 218 for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Trial Balance Out of Balance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CA" sz="3200" dirty="0"/>
              <a:t>Make sure account balances are in the correct column</a:t>
            </a:r>
          </a:p>
          <a:p>
            <a:pPr>
              <a:lnSpc>
                <a:spcPct val="80000"/>
              </a:lnSpc>
            </a:pPr>
            <a:r>
              <a:rPr lang="en-CA" sz="3200" dirty="0"/>
              <a:t>Find the difference between the totals</a:t>
            </a:r>
          </a:p>
          <a:p>
            <a:pPr>
              <a:lnSpc>
                <a:spcPct val="80000"/>
              </a:lnSpc>
            </a:pPr>
            <a:r>
              <a:rPr lang="en-CA" sz="3200" dirty="0"/>
              <a:t>Find that value in a transaction</a:t>
            </a:r>
          </a:p>
          <a:p>
            <a:pPr lvl="1">
              <a:lnSpc>
                <a:spcPct val="80000"/>
              </a:lnSpc>
            </a:pPr>
            <a:r>
              <a:rPr lang="en-CA" sz="2800" dirty="0"/>
              <a:t>Missed an entry</a:t>
            </a:r>
          </a:p>
          <a:p>
            <a:pPr>
              <a:lnSpc>
                <a:spcPct val="80000"/>
              </a:lnSpc>
            </a:pPr>
            <a:r>
              <a:rPr lang="en-CA" sz="3200" dirty="0"/>
              <a:t>Divide difference by two and find</a:t>
            </a:r>
          </a:p>
          <a:p>
            <a:pPr lvl="1">
              <a:lnSpc>
                <a:spcPct val="80000"/>
              </a:lnSpc>
            </a:pPr>
            <a:r>
              <a:rPr lang="en-CA" sz="2800" dirty="0"/>
              <a:t>Double entry</a:t>
            </a:r>
          </a:p>
          <a:p>
            <a:pPr>
              <a:lnSpc>
                <a:spcPct val="80000"/>
              </a:lnSpc>
            </a:pPr>
            <a:r>
              <a:rPr lang="en-CA" sz="3200" dirty="0"/>
              <a:t>Difference divisible by 9</a:t>
            </a:r>
          </a:p>
          <a:p>
            <a:pPr lvl="1">
              <a:lnSpc>
                <a:spcPct val="80000"/>
              </a:lnSpc>
            </a:pPr>
            <a:r>
              <a:rPr lang="en-CA" sz="2800" dirty="0"/>
              <a:t>Transposition error (wrote 45 instead of 54)</a:t>
            </a:r>
          </a:p>
          <a:p>
            <a:pPr>
              <a:lnSpc>
                <a:spcPct val="80000"/>
              </a:lnSpc>
            </a:pPr>
            <a:r>
              <a:rPr lang="en-CA" sz="3200" dirty="0"/>
              <a:t>Difference divisible by 10</a:t>
            </a:r>
          </a:p>
          <a:p>
            <a:pPr lvl="1">
              <a:lnSpc>
                <a:spcPct val="80000"/>
              </a:lnSpc>
            </a:pPr>
            <a:r>
              <a:rPr lang="en-CA" sz="2800" dirty="0"/>
              <a:t>Addition Error (forgot to carry the one)</a:t>
            </a:r>
          </a:p>
          <a:p>
            <a:pPr lvl="1">
              <a:lnSpc>
                <a:spcPct val="80000"/>
              </a:lnSpc>
            </a:pPr>
            <a:endParaRPr lang="en-C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sz="4400" dirty="0" smtClean="0"/>
          </a:p>
          <a:p>
            <a:pPr lvl="1"/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Simply Accounting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Assignment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The T Account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Simplified version of ledger account</a:t>
            </a:r>
          </a:p>
          <a:p>
            <a:r>
              <a:rPr lang="en-CA" sz="3200" dirty="0"/>
              <a:t>Includes:</a:t>
            </a:r>
          </a:p>
          <a:p>
            <a:pPr lvl="1"/>
            <a:r>
              <a:rPr lang="en-CA" sz="2800" dirty="0"/>
              <a:t>Account name</a:t>
            </a:r>
          </a:p>
          <a:p>
            <a:pPr lvl="1"/>
            <a:r>
              <a:rPr lang="en-CA" sz="2800" dirty="0"/>
              <a:t>Debits</a:t>
            </a:r>
          </a:p>
          <a:p>
            <a:pPr lvl="1"/>
            <a:r>
              <a:rPr lang="en-CA" sz="2800" dirty="0"/>
              <a:t>Credits</a:t>
            </a:r>
          </a:p>
          <a:p>
            <a:pPr lvl="1"/>
            <a:r>
              <a:rPr lang="en-CA" sz="2800" dirty="0"/>
              <a:t>Dates of transactions</a:t>
            </a:r>
          </a:p>
          <a:p>
            <a:pPr lvl="1"/>
            <a:r>
              <a:rPr lang="en-CA" sz="2800" dirty="0"/>
              <a:t>Final account total</a:t>
            </a:r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4495800" y="2971800"/>
            <a:ext cx="2819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>
            <a:off x="5867400" y="2971800"/>
            <a:ext cx="0" cy="236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92663" y="2601913"/>
            <a:ext cx="2217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2000"/>
              <a:t>Accounts Payable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6216650" y="3062288"/>
            <a:ext cx="1314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386  May 3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986559" y="3352800"/>
            <a:ext cx="171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CA" dirty="0" smtClean="0"/>
              <a:t>June 15     386</a:t>
            </a:r>
            <a:endParaRPr lang="en-CA" dirty="0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248400" y="3733800"/>
            <a:ext cx="15561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CA" dirty="0" smtClean="0"/>
              <a:t>275  </a:t>
            </a:r>
            <a:r>
              <a:rPr lang="en-CA" dirty="0"/>
              <a:t>Aug. 14</a:t>
            </a: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4800600" y="4267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4724400" y="4376738"/>
            <a:ext cx="436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386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650038" y="4376738"/>
            <a:ext cx="436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661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6156325" y="4684713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275</a:t>
            </a:r>
          </a:p>
        </p:txBody>
      </p:sp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5943600" y="4648200"/>
            <a:ext cx="9906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9144000" cy="2509838"/>
          </a:xfrm>
          <a:prstGeom prst="rect">
            <a:avLst/>
          </a:prstGeom>
          <a:noFill/>
        </p:spPr>
      </p:pic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495800" y="2971800"/>
            <a:ext cx="2819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5867400" y="2971800"/>
            <a:ext cx="0" cy="236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792663" y="2601913"/>
            <a:ext cx="2217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2000"/>
              <a:t>Accounts Payable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216650" y="3062288"/>
            <a:ext cx="1314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386  May 3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114800" y="33528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June 15 386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324600" y="373380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275 Aug. 14</a:t>
            </a:r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4800600" y="4267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724400" y="4376738"/>
            <a:ext cx="436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386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650038" y="4376738"/>
            <a:ext cx="436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661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6156325" y="4684713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275</a:t>
            </a:r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5943600" y="4648200"/>
            <a:ext cx="9906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Balance Column Account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 lvl="1"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r>
              <a:rPr lang="en-CA" dirty="0"/>
              <a:t>Same information as T-account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9144000" cy="2509838"/>
          </a:xfrm>
          <a:prstGeom prst="rect">
            <a:avLst/>
          </a:prstGeom>
          <a:noFill/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4495800" y="2971800"/>
            <a:ext cx="2819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5867400" y="2971800"/>
            <a:ext cx="0" cy="236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800600" y="4267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724400" y="4376738"/>
            <a:ext cx="436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386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650038" y="4376738"/>
            <a:ext cx="436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sz="1200"/>
              <a:t>661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156325" y="4684713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275</a:t>
            </a:r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5943600" y="4648200"/>
            <a:ext cx="9906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6934200" y="40386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Balance Column Account</a:t>
            </a:r>
          </a:p>
        </p:txBody>
      </p:sp>
      <p:sp>
        <p:nvSpPr>
          <p:cNvPr id="5137" name="Rectangle 17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Running </a:t>
            </a:r>
            <a:r>
              <a:rPr lang="en-CA" dirty="0"/>
              <a:t>account total recorded in a third column rather than at the bottom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9144000" cy="2509838"/>
          </a:xfrm>
          <a:prstGeom prst="rect">
            <a:avLst/>
          </a:prstGeom>
          <a:noFill/>
        </p:spPr>
      </p:pic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4495800" y="2971800"/>
            <a:ext cx="2819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867400" y="2971800"/>
            <a:ext cx="0" cy="2362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Balance Column Account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lnSpcReduction="10000"/>
          </a:bodyPr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Account balance indicated as Debit or credit in DR. CR. column</a:t>
            </a: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7162800" y="2362200"/>
            <a:ext cx="609600" cy="21336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Accounting Cycle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990600" y="2514600"/>
            <a:ext cx="2233613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Transactions</a:t>
            </a:r>
          </a:p>
          <a:p>
            <a:pPr algn="ctr"/>
            <a:r>
              <a:rPr lang="en-US" sz="2800"/>
              <a:t>occur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72200" y="2514600"/>
            <a:ext cx="1681163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/>
              <a:t>Post</a:t>
            </a:r>
            <a:r>
              <a:rPr lang="en-US" sz="2800"/>
              <a:t> </a:t>
            </a:r>
          </a:p>
          <a:p>
            <a:pPr algn="ctr"/>
            <a:r>
              <a:rPr lang="en-US" sz="2800"/>
              <a:t>in Ledger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242050" y="4143375"/>
            <a:ext cx="1481138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Trial </a:t>
            </a:r>
          </a:p>
          <a:p>
            <a:pPr algn="ctr"/>
            <a:r>
              <a:rPr lang="en-US" sz="2800"/>
              <a:t>Balance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733800" y="5257800"/>
            <a:ext cx="1816100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Income</a:t>
            </a:r>
          </a:p>
          <a:p>
            <a:pPr algn="ctr"/>
            <a:r>
              <a:rPr lang="en-US" sz="2800"/>
              <a:t>Statement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295400" y="4191000"/>
            <a:ext cx="1579563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Balance </a:t>
            </a:r>
          </a:p>
          <a:p>
            <a:pPr algn="ctr"/>
            <a:r>
              <a:rPr lang="en-US" sz="2800"/>
              <a:t>Sheet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886200" y="1905000"/>
            <a:ext cx="1719263" cy="955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/>
              <a:t>Record in</a:t>
            </a:r>
          </a:p>
          <a:p>
            <a:pPr algn="ctr"/>
            <a:r>
              <a:rPr lang="en-US" sz="2800"/>
              <a:t>Journal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6934200" y="3505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5562600" y="51054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 flipV="1">
            <a:off x="2514600" y="5181600"/>
            <a:ext cx="1219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V="1">
            <a:off x="1981200" y="34290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3200400" y="2438400"/>
            <a:ext cx="685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5638800" y="2438400"/>
            <a:ext cx="533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CA" dirty="0"/>
              <a:t>Posting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9144000" cy="4821936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CA" sz="3000" dirty="0" smtClean="0"/>
              <a:t>     </a:t>
            </a:r>
            <a:r>
              <a:rPr lang="en-CA" sz="3000" u="sng" dirty="0" smtClean="0"/>
              <a:t>6 Steps: </a:t>
            </a:r>
            <a:r>
              <a:rPr lang="en-CA" sz="3000" dirty="0" smtClean="0"/>
              <a:t>Recording </a:t>
            </a:r>
            <a:r>
              <a:rPr lang="en-CA" sz="3000" dirty="0"/>
              <a:t>journal entries in the ledger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 smtClean="0"/>
              <a:t>Go </a:t>
            </a:r>
            <a:r>
              <a:rPr lang="en-CA" dirty="0"/>
              <a:t>to correct ledger page for account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/>
              <a:t>Record date of transaction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/>
              <a:t>Record page number of Journal in Posting Reference (PR) column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/>
              <a:t>Record amount in Debit or Credit column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/>
              <a:t>Calculate new account balance and record if </a:t>
            </a:r>
            <a:r>
              <a:rPr lang="en-CA" b="1" dirty="0"/>
              <a:t>balance</a:t>
            </a:r>
            <a:r>
              <a:rPr lang="en-CA" dirty="0"/>
              <a:t> is DR. or CR.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CA" dirty="0"/>
              <a:t>Go back to journal and record ledger account in the Posting Reference column (PR)</a:t>
            </a:r>
          </a:p>
          <a:p>
            <a:pPr marL="609600" indent="-609600">
              <a:lnSpc>
                <a:spcPct val="90000"/>
              </a:lnSpc>
            </a:pPr>
            <a:endParaRPr lang="en-C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Cross Referencing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Recording the journal page number in the ledger account</a:t>
            </a:r>
          </a:p>
          <a:p>
            <a:r>
              <a:rPr lang="en-CA"/>
              <a:t>Recording the Account number in the journal entry</a:t>
            </a:r>
          </a:p>
          <a:p>
            <a:r>
              <a:rPr lang="en-CA"/>
              <a:t>Why?</a:t>
            </a:r>
          </a:p>
          <a:p>
            <a:pPr lvl="1"/>
            <a:r>
              <a:rPr lang="en-CA"/>
              <a:t>Trace back to source</a:t>
            </a:r>
          </a:p>
          <a:p>
            <a:pPr lvl="1"/>
            <a:r>
              <a:rPr lang="en-CA"/>
              <a:t>Entries can be followed</a:t>
            </a:r>
          </a:p>
          <a:p>
            <a:pPr lvl="1"/>
            <a:r>
              <a:rPr lang="en-CA" b="1"/>
              <a:t>Easy to tell where you left off</a:t>
            </a:r>
            <a:r>
              <a:rPr lang="en-CA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Most Common Errors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dirty="0"/>
              <a:t>The DR. CR. Column</a:t>
            </a:r>
          </a:p>
          <a:p>
            <a:pPr lvl="1">
              <a:lnSpc>
                <a:spcPct val="90000"/>
              </a:lnSpc>
            </a:pPr>
            <a:r>
              <a:rPr lang="en-CA" dirty="0"/>
              <a:t>Identifies if the BALANCE of the account is a Dr or Cr</a:t>
            </a:r>
          </a:p>
          <a:p>
            <a:pPr lvl="1">
              <a:lnSpc>
                <a:spcPct val="90000"/>
              </a:lnSpc>
            </a:pPr>
            <a:r>
              <a:rPr lang="en-CA" dirty="0"/>
              <a:t>NOT related to the transaction</a:t>
            </a:r>
          </a:p>
          <a:p>
            <a:pPr>
              <a:lnSpc>
                <a:spcPct val="90000"/>
              </a:lnSpc>
            </a:pPr>
            <a:r>
              <a:rPr lang="en-CA" dirty="0"/>
              <a:t>Recording PR out of order</a:t>
            </a:r>
          </a:p>
          <a:p>
            <a:pPr lvl="1">
              <a:lnSpc>
                <a:spcPct val="90000"/>
              </a:lnSpc>
            </a:pPr>
            <a:r>
              <a:rPr lang="en-CA" dirty="0" smtClean="0"/>
              <a:t>Do not record all the PRs first or last</a:t>
            </a:r>
          </a:p>
          <a:p>
            <a:pPr lvl="1">
              <a:lnSpc>
                <a:spcPct val="90000"/>
              </a:lnSpc>
            </a:pPr>
            <a:r>
              <a:rPr lang="en-CA" dirty="0" smtClean="0"/>
              <a:t>As each journal entry is posted the PR is recorded</a:t>
            </a:r>
          </a:p>
          <a:p>
            <a:pPr>
              <a:lnSpc>
                <a:spcPct val="90000"/>
              </a:lnSpc>
            </a:pPr>
            <a:r>
              <a:rPr lang="en-CA" dirty="0" smtClean="0"/>
              <a:t>Posting All of one Account</a:t>
            </a:r>
          </a:p>
          <a:p>
            <a:pPr lvl="1">
              <a:lnSpc>
                <a:spcPct val="90000"/>
              </a:lnSpc>
            </a:pPr>
            <a:r>
              <a:rPr lang="en-CA" dirty="0" smtClean="0"/>
              <a:t>Must </a:t>
            </a:r>
            <a:r>
              <a:rPr lang="en-CA" dirty="0"/>
              <a:t>do each journal entry one line at a </a:t>
            </a:r>
            <a:r>
              <a:rPr lang="en-CA" dirty="0" smtClean="0"/>
              <a:t>time</a:t>
            </a:r>
            <a:r>
              <a:rPr lang="en-CA" dirty="0"/>
              <a:t> </a:t>
            </a:r>
            <a:r>
              <a:rPr lang="en-CA" dirty="0" smtClean="0"/>
              <a:t>or it will NOT BALANCE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7.1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4C70124B82374DA7E94355E61321B7" ma:contentTypeVersion="0" ma:contentTypeDescription="Create a new document." ma:contentTypeScope="" ma:versionID="e66e0c8719874fe1b1eec2255b137fd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7CCD038-5C2F-4953-B7BE-34A46B6C48E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384B99C-1226-4631-8D65-ECD8502C69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D4FCB7-C9CC-41CD-90C8-31A820CDF9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324</TotalTime>
  <Words>432</Words>
  <Application>Microsoft Office PowerPoint</Application>
  <PresentationFormat>On-screen Show (4:3)</PresentationFormat>
  <Paragraphs>138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Chapter 7</vt:lpstr>
      <vt:lpstr>The T Account</vt:lpstr>
      <vt:lpstr>Balance Column Account</vt:lpstr>
      <vt:lpstr>Balance Column Account</vt:lpstr>
      <vt:lpstr>Balance Column Account</vt:lpstr>
      <vt:lpstr>The Accounting Cycle</vt:lpstr>
      <vt:lpstr>Posting</vt:lpstr>
      <vt:lpstr>Cross Referencing</vt:lpstr>
      <vt:lpstr>Most Common Errors</vt:lpstr>
      <vt:lpstr>7.1 Homework</vt:lpstr>
      <vt:lpstr>Trial Balance Out of Balance</vt:lpstr>
      <vt:lpstr>Slide 12</vt:lpstr>
      <vt:lpstr>Simply Accounting</vt:lpstr>
    </vt:vector>
  </TitlesOfParts>
  <Company>Peel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Peel District School Board</dc:creator>
  <cp:lastModifiedBy>Default</cp:lastModifiedBy>
  <cp:revision>49</cp:revision>
  <dcterms:created xsi:type="dcterms:W3CDTF">2007-11-01T22:00:15Z</dcterms:created>
  <dcterms:modified xsi:type="dcterms:W3CDTF">2014-04-23T13:43:12Z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0x010100484C70124B82374DA7E94355E61321B7</vt:lpwstr>
  </property>
</Properties>
</file>